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40" r:id="rId2"/>
  </p:sldIdLst>
  <p:sldSz cx="6858000" cy="9906000" type="A4"/>
  <p:notesSz cx="6692900" cy="9867900"/>
  <p:embeddedFontLst>
    <p:embeddedFont>
      <p:font typeface="Golos Text" charset="0"/>
      <p:regular r:id="rId5"/>
      <p:bold r:id="rId6"/>
    </p:embeddedFont>
    <p:embeddedFont>
      <p:font typeface="Calibri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 userDrawn="1">
          <p15:clr>
            <a:srgbClr val="A4A3A4"/>
          </p15:clr>
        </p15:guide>
        <p15:guide id="2" pos="21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78BB"/>
    <a:srgbClr val="080808"/>
    <a:srgbClr val="FFFFFF"/>
    <a:srgbClr val="CD3535"/>
    <a:srgbClr val="F1450F"/>
    <a:srgbClr val="24ABC2"/>
    <a:srgbClr val="36C3DA"/>
    <a:srgbClr val="25C6FF"/>
    <a:srgbClr val="E46C0A"/>
    <a:srgbClr val="2D8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755" autoAdjust="0"/>
    <p:restoredTop sz="96357" autoAdjust="0"/>
  </p:normalViewPr>
  <p:slideViewPr>
    <p:cSldViewPr snapToObjects="1">
      <p:cViewPr>
        <p:scale>
          <a:sx n="100" d="100"/>
          <a:sy n="100" d="100"/>
        </p:scale>
        <p:origin x="-3402" y="348"/>
      </p:cViewPr>
      <p:guideLst>
        <p:guide orient="horz" pos="2268"/>
        <p:guide orient="horz" pos="1580"/>
        <p:guide pos="2241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08"/>
        <p:guide pos="2108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26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00257" cy="495108"/>
          </a:xfrm>
          <a:prstGeom prst="rect">
            <a:avLst/>
          </a:prstGeom>
        </p:spPr>
        <p:txBody>
          <a:bodyPr vert="horz" lIns="90519" tIns="45259" rIns="90519" bIns="452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91097" y="2"/>
            <a:ext cx="2900257" cy="495108"/>
          </a:xfrm>
          <a:prstGeom prst="rect">
            <a:avLst/>
          </a:prstGeom>
        </p:spPr>
        <p:txBody>
          <a:bodyPr vert="horz" lIns="90519" tIns="45259" rIns="90519" bIns="45259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2794"/>
            <a:ext cx="2900257" cy="495107"/>
          </a:xfrm>
          <a:prstGeom prst="rect">
            <a:avLst/>
          </a:prstGeom>
        </p:spPr>
        <p:txBody>
          <a:bodyPr vert="horz" lIns="90519" tIns="45259" rIns="90519" bIns="452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91097" y="9372794"/>
            <a:ext cx="2900257" cy="495107"/>
          </a:xfrm>
          <a:prstGeom prst="rect">
            <a:avLst/>
          </a:prstGeom>
        </p:spPr>
        <p:txBody>
          <a:bodyPr vert="horz" lIns="90519" tIns="45259" rIns="90519" bIns="45259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00257" cy="493395"/>
          </a:xfrm>
          <a:prstGeom prst="rect">
            <a:avLst/>
          </a:prstGeom>
        </p:spPr>
        <p:txBody>
          <a:bodyPr vert="horz" lIns="90519" tIns="45259" rIns="90519" bIns="452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91097" y="2"/>
            <a:ext cx="2900257" cy="493395"/>
          </a:xfrm>
          <a:prstGeom prst="rect">
            <a:avLst/>
          </a:prstGeom>
        </p:spPr>
        <p:txBody>
          <a:bodyPr vert="horz" lIns="90519" tIns="45259" rIns="90519" bIns="45259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66925" y="739775"/>
            <a:ext cx="255905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19" tIns="45259" rIns="90519" bIns="452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9290" y="4687255"/>
            <a:ext cx="5354320" cy="4440555"/>
          </a:xfrm>
          <a:prstGeom prst="rect">
            <a:avLst/>
          </a:prstGeom>
        </p:spPr>
        <p:txBody>
          <a:bodyPr vert="horz" lIns="90519" tIns="45259" rIns="90519" bIns="452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2794"/>
            <a:ext cx="2900257" cy="493395"/>
          </a:xfrm>
          <a:prstGeom prst="rect">
            <a:avLst/>
          </a:prstGeom>
        </p:spPr>
        <p:txBody>
          <a:bodyPr vert="horz" lIns="90519" tIns="45259" rIns="90519" bIns="452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91097" y="9372794"/>
            <a:ext cx="2900257" cy="493395"/>
          </a:xfrm>
          <a:prstGeom prst="rect">
            <a:avLst/>
          </a:prstGeom>
        </p:spPr>
        <p:txBody>
          <a:bodyPr vert="horz" lIns="90519" tIns="45259" rIns="90519" bIns="45259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.svg"/><Relationship Id="rId7" Type="http://schemas.openxmlformats.org/officeDocument/2006/relationships/image" Target="../media/image4.emf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emf"/><Relationship Id="rId5" Type="http://schemas.openxmlformats.org/officeDocument/2006/relationships/image" Target="../media/image4.svg"/><Relationship Id="rId10" Type="http://schemas.openxmlformats.org/officeDocument/2006/relationships/image" Target="../media/image7.emf"/><Relationship Id="rId4" Type="http://schemas.openxmlformats.org/officeDocument/2006/relationships/image" Target="../media/image2.png"/><Relationship Id="rId9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9">
            <a:extLst>
              <a:ext uri="{FF2B5EF4-FFF2-40B4-BE49-F238E27FC236}">
                <a16:creationId xmlns:a16="http://schemas.microsoft.com/office/drawing/2014/main" xmlns="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8680" y="452500"/>
            <a:ext cx="1728192" cy="55051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750A3A8-C3E9-42A8-A60C-787A1745C91F}"/>
              </a:ext>
            </a:extLst>
          </p:cNvPr>
          <p:cNvSpPr txBox="1"/>
          <p:nvPr/>
        </p:nvSpPr>
        <p:spPr>
          <a:xfrm>
            <a:off x="465313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604020202020204" charset="0"/>
                <a:ea typeface="Golos Text" panose="020B060402020202020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3C65849-7548-4CD2-BBAE-F8D17103DB7B}"/>
              </a:ext>
            </a:extLst>
          </p:cNvPr>
          <p:cNvSpPr txBox="1"/>
          <p:nvPr/>
        </p:nvSpPr>
        <p:spPr>
          <a:xfrm>
            <a:off x="473237" y="1208584"/>
            <a:ext cx="6080862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1800" b="1" dirty="0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Получать налоговые </a:t>
            </a:r>
            <a:r>
              <a:rPr lang="ru-RU" sz="1800" b="1" dirty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уведомления </a:t>
            </a:r>
            <a:r>
              <a:rPr lang="ru-RU" sz="1800" b="1" dirty="0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на ЕПГУ легко</a:t>
            </a:r>
            <a:endParaRPr lang="ru-RU" sz="1800" b="1" dirty="0">
              <a:solidFill>
                <a:srgbClr val="080808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9E786E8E-470B-8FC9-0279-A338CA273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30065" y="8867035"/>
            <a:ext cx="522088" cy="8744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18C7F50-A01A-528F-A51D-97F217B4CAC8}"/>
              </a:ext>
            </a:extLst>
          </p:cNvPr>
          <p:cNvSpPr txBox="1"/>
          <p:nvPr/>
        </p:nvSpPr>
        <p:spPr>
          <a:xfrm>
            <a:off x="1293351" y="9111574"/>
            <a:ext cx="29286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8 (800) 222-22-22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6803C9B-417A-A22A-DFB7-5DCDEFEFA1C7}"/>
              </a:ext>
            </a:extLst>
          </p:cNvPr>
          <p:cNvSpPr txBox="1"/>
          <p:nvPr/>
        </p:nvSpPr>
        <p:spPr>
          <a:xfrm>
            <a:off x="1293353" y="946453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контакт-центра ФНС России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E65874E-81DE-4BCD-B92C-D8A25F615851}"/>
              </a:ext>
            </a:extLst>
          </p:cNvPr>
          <p:cNvSpPr txBox="1"/>
          <p:nvPr/>
        </p:nvSpPr>
        <p:spPr>
          <a:xfrm>
            <a:off x="-22546" y="8625408"/>
            <a:ext cx="6858000" cy="526436"/>
          </a:xfrm>
          <a:prstGeom prst="rect">
            <a:avLst/>
          </a:prstGeom>
          <a:noFill/>
        </p:spPr>
        <p:txBody>
          <a:bodyPr wrap="square" lIns="180000" tIns="108000" rIns="180000" bIns="108000" rtlCol="0" anchor="ctr" anchorCtr="0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WWW.NALOG.GOV.RU</a:t>
            </a:r>
            <a:endParaRPr lang="ru-RU" sz="2000" b="1" dirty="0">
              <a:solidFill>
                <a:schemeClr val="tx1">
                  <a:lumMod val="50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805" y="4203336"/>
            <a:ext cx="1300336" cy="2025523"/>
          </a:xfrm>
          <a:prstGeom prst="rect">
            <a:avLst/>
          </a:prstGeom>
          <a:noFill/>
          <a:ln w="9525">
            <a:solidFill>
              <a:srgbClr val="2778B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035" y="4191008"/>
            <a:ext cx="1640803" cy="2008294"/>
          </a:xfrm>
          <a:prstGeom prst="rect">
            <a:avLst/>
          </a:prstGeom>
          <a:noFill/>
          <a:ln w="9525">
            <a:solidFill>
              <a:srgbClr val="2778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71" y="5926263"/>
            <a:ext cx="1206521" cy="2555129"/>
          </a:xfrm>
          <a:prstGeom prst="rect">
            <a:avLst/>
          </a:prstGeom>
          <a:noFill/>
          <a:ln w="9525">
            <a:solidFill>
              <a:srgbClr val="2778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110" y="6753200"/>
            <a:ext cx="1451682" cy="1512168"/>
          </a:xfrm>
          <a:prstGeom prst="rect">
            <a:avLst/>
          </a:prstGeom>
          <a:noFill/>
          <a:ln w="9525">
            <a:solidFill>
              <a:srgbClr val="2778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668" y="6753200"/>
            <a:ext cx="1460559" cy="1359533"/>
          </a:xfrm>
          <a:prstGeom prst="rect">
            <a:avLst/>
          </a:prstGeom>
          <a:noFill/>
          <a:ln w="9525">
            <a:solidFill>
              <a:srgbClr val="2778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00" y="6285874"/>
            <a:ext cx="1260140" cy="2159514"/>
          </a:xfrm>
          <a:prstGeom prst="rect">
            <a:avLst/>
          </a:prstGeom>
          <a:noFill/>
          <a:ln w="9525">
            <a:solidFill>
              <a:srgbClr val="2778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2C1376C9-914B-A8C0-9DB7-FCADAACBF5D1}"/>
              </a:ext>
            </a:extLst>
          </p:cNvPr>
          <p:cNvSpPr txBox="1"/>
          <p:nvPr/>
        </p:nvSpPr>
        <p:spPr>
          <a:xfrm>
            <a:off x="473237" y="1712640"/>
            <a:ext cx="5938111" cy="23698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 defTabSz="1760969">
              <a:defRPr/>
            </a:pPr>
            <a:r>
              <a:rPr lang="ru-RU" sz="1100" dirty="0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С 01.07.2023 </a:t>
            </a:r>
            <a:r>
              <a:rPr lang="ru-RU" sz="1100" dirty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предусмотрена возможность получения налоговых уведомлений для уплаты налогов на имущество и НДФЛ, а также требований об уплате задолженности по налогам налогоплательщиками </a:t>
            </a:r>
            <a:r>
              <a:rPr lang="ru-RU" sz="1100" dirty="0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- физическими </a:t>
            </a:r>
            <a:r>
              <a:rPr lang="ru-RU" sz="1100" dirty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лицами в электронной форме через личный кабинет на едином портале государственных и муниципальных услуг (ЕПГУ).</a:t>
            </a:r>
          </a:p>
          <a:p>
            <a:pPr algn="just" defTabSz="1760969">
              <a:defRPr/>
            </a:pPr>
            <a:endParaRPr lang="ru-RU" sz="1100" dirty="0" smtClean="0">
              <a:solidFill>
                <a:srgbClr val="080808"/>
              </a:solidFill>
              <a:latin typeface="Golos Text" panose="020B0604020202020204" charset="0"/>
              <a:ea typeface="Golos Text" panose="020B0604020202020204" charset="0"/>
            </a:endParaRPr>
          </a:p>
          <a:p>
            <a:pPr algn="just" defTabSz="1760969">
              <a:defRPr/>
            </a:pPr>
            <a:r>
              <a:rPr lang="ru-RU" sz="1100" dirty="0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Получение </a:t>
            </a:r>
            <a:r>
              <a:rPr lang="ru-RU" sz="1100" dirty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через ЕПГУ указанных документов налоговых органов возможно при соблюдении двух условий:</a:t>
            </a:r>
          </a:p>
          <a:p>
            <a:pPr marL="177800" indent="-177800" algn="just" defTabSz="1760969">
              <a:defRPr/>
            </a:pPr>
            <a:r>
              <a:rPr lang="ru-RU" sz="1100" dirty="0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- налогоплательщик </a:t>
            </a:r>
            <a:r>
              <a:rPr lang="ru-RU" sz="1100" dirty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должен быть зарегистрирован в единой системе идентификации и аутентификации на ЕПГУ;</a:t>
            </a:r>
          </a:p>
          <a:p>
            <a:pPr marL="171450" indent="-171450" algn="just" defTabSz="1760969">
              <a:buFontTx/>
              <a:buChar char="-"/>
              <a:defRPr/>
            </a:pPr>
            <a:r>
              <a:rPr lang="ru-RU" sz="1100" dirty="0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налогоплательщик </a:t>
            </a:r>
            <a:r>
              <a:rPr lang="ru-RU" sz="1100" dirty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направил через ЕПГУ уведомление о необходимости получения документов от налоговых органов в электронной форме через ЕПГУ</a:t>
            </a:r>
            <a:r>
              <a:rPr lang="ru-RU" sz="1100" dirty="0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.</a:t>
            </a:r>
          </a:p>
          <a:p>
            <a:pPr marL="171450" indent="-171450" algn="just" defTabSz="1760969">
              <a:buFontTx/>
              <a:buChar char="-"/>
              <a:defRPr/>
            </a:pPr>
            <a:endParaRPr lang="ru-RU" sz="1100" dirty="0">
              <a:solidFill>
                <a:srgbClr val="080808"/>
              </a:solidFill>
              <a:latin typeface="Golos Text" panose="020B0604020202020204" charset="0"/>
              <a:ea typeface="Golos Text" panose="020B0604020202020204" charset="0"/>
            </a:endParaRPr>
          </a:p>
          <a:p>
            <a:pPr algn="just" defTabSz="1760969">
              <a:defRPr/>
            </a:pPr>
            <a:r>
              <a:rPr lang="ru-RU" sz="1100" b="1" dirty="0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Как получать налоговые уведомления на </a:t>
            </a:r>
            <a:r>
              <a:rPr lang="ru-RU" sz="1100" b="1" dirty="0" err="1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Госуслугах</a:t>
            </a:r>
            <a:r>
              <a:rPr lang="ru-RU" sz="1100" b="1" dirty="0" smtClean="0">
                <a:solidFill>
                  <a:srgbClr val="080808"/>
                </a:solidFill>
                <a:latin typeface="Golos Text" panose="020B0604020202020204" charset="0"/>
                <a:ea typeface="Golos Text" panose="020B0604020202020204" charset="0"/>
              </a:rPr>
              <a:t>: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3104964" y="4989004"/>
            <a:ext cx="648071" cy="432048"/>
          </a:xfrm>
          <a:prstGeom prst="rightArrow">
            <a:avLst/>
          </a:prstGeom>
          <a:solidFill>
            <a:srgbClr val="2778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556792" y="7365631"/>
            <a:ext cx="288032" cy="287669"/>
          </a:xfrm>
          <a:prstGeom prst="rightArrow">
            <a:avLst/>
          </a:prstGeom>
          <a:solidFill>
            <a:srgbClr val="2778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3247961" y="7365449"/>
            <a:ext cx="288032" cy="287669"/>
          </a:xfrm>
          <a:prstGeom prst="rightArrow">
            <a:avLst/>
          </a:prstGeom>
          <a:solidFill>
            <a:srgbClr val="2778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4951573" y="7289131"/>
            <a:ext cx="288032" cy="287669"/>
          </a:xfrm>
          <a:prstGeom prst="rightArrow">
            <a:avLst/>
          </a:prstGeom>
          <a:solidFill>
            <a:srgbClr val="2778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01208" y="7005228"/>
            <a:ext cx="1116124" cy="3240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963" y="6321152"/>
            <a:ext cx="285750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5300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166145</TotalTime>
  <Words>111</Words>
  <Application>Microsoft Office PowerPoint</Application>
  <PresentationFormat>Лист A4 (210x297 мм)</PresentationFormat>
  <Paragraphs>12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Open Sans Light</vt:lpstr>
      <vt:lpstr>Golos Text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Петрова Ольга Викторовна</cp:lastModifiedBy>
  <cp:revision>1944</cp:revision>
  <cp:lastPrinted>2023-04-19T08:56:20Z</cp:lastPrinted>
  <dcterms:created xsi:type="dcterms:W3CDTF">2014-10-08T23:03:32Z</dcterms:created>
  <dcterms:modified xsi:type="dcterms:W3CDTF">2023-10-26T12:50:50Z</dcterms:modified>
</cp:coreProperties>
</file>